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7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874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751924-8D0C-42C6-9D13-73ABDF4572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5D5E50F-9F39-43BD-A500-3DC99DC7B2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B18454-6E55-4036-88D6-F81B719AB4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A9B8246-6A84-4580-8CE0-3501199B1B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FFC1DA-CD14-48F3-AB9C-CF206E1884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B97E2B-C0F5-4EBF-8C45-BB4DC79417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9" name="Oval 8"/>
          <p:cNvSpPr/>
          <p:nvPr/>
        </p:nvSpPr>
        <p:spPr>
          <a:xfrm>
            <a:off x="5136356" y="5038949"/>
            <a:ext cx="450056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57586" y="5049837"/>
            <a:ext cx="450057" cy="600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6971" y="5038950"/>
            <a:ext cx="450057" cy="6000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9525" y="6176962"/>
            <a:ext cx="9153525" cy="6810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 noEditPoints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 noEditPoints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0220441-4338-4B43-B648-4C52A0C16A03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4" name="Slide Number Placeholder 13"/>
          <p:cNvSpPr>
            <a:spLocks noGrp="1" noEditPoints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/>
          </a:lstStyle>
          <a:p>
            <a:fld id="{DE21B5EA-D21A-4020-9D28-C481176AE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 noEditPoints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525" y="6176962"/>
            <a:ext cx="9153525" cy="681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35993" y="1709738"/>
            <a:ext cx="450057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7224" y="1720626"/>
            <a:ext cx="450056" cy="600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6609" y="1709739"/>
            <a:ext cx="450056" cy="6000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>
          <a:xfrm>
            <a:off x="6286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41014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525" y="6176962"/>
            <a:ext cx="9153525" cy="681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1" name="Oval 10"/>
          <p:cNvSpPr/>
          <p:nvPr/>
        </p:nvSpPr>
        <p:spPr>
          <a:xfrm>
            <a:off x="1078851" y="5977805"/>
            <a:ext cx="306394" cy="4085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7647" y="5977805"/>
            <a:ext cx="306395" cy="408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3249" y="5977805"/>
            <a:ext cx="306394" cy="4085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6"/>
          <p:cNvSpPr>
            <a:spLocks noGrp="1" noEditPoints="1"/>
          </p:cNvSpPr>
          <p:nvPr>
            <p:ph type="dt" sz="half" idx="2"/>
          </p:nvPr>
        </p:nvSpPr>
        <p:spPr>
          <a:xfrm>
            <a:off x="6286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A785E-6E67-4B64-B9BE-8B3417A9CC68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16" name="Footer Placeholder 7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41014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7" name="Slide Number Placeholder 8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4101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0" y="0"/>
            <a:ext cx="2066925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619672" y="3581400"/>
            <a:ext cx="5760640" cy="2133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dirty="0"/>
              <a:t>Заведующий профилактическим отделением № 1 </a:t>
            </a:r>
            <a:endParaRPr lang="ru-RU" dirty="0" smtClean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dirty="0" smtClean="0"/>
              <a:t>БУ </a:t>
            </a:r>
            <a:r>
              <a:rPr lang="ru-RU" dirty="0"/>
              <a:t>«</a:t>
            </a:r>
            <a:r>
              <a:rPr lang="ru-RU" dirty="0" err="1"/>
              <a:t>Сургутская</a:t>
            </a:r>
            <a:r>
              <a:rPr lang="ru-RU" dirty="0"/>
              <a:t> городская клиническая поликлиника № 5»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dirty="0"/>
              <a:t>Якимова Надежда Викторовна</a:t>
            </a: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907704" y="1447800"/>
            <a:ext cx="5256584" cy="213360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Вакцинопрофилактика полиомиелита</a:t>
            </a:r>
            <a:endParaRPr lang="ru-RU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БиВак</a:t>
            </a:r>
            <a:r>
              <a:rPr lang="ru-RU" dirty="0" smtClean="0"/>
              <a:t> </a:t>
            </a:r>
            <a:r>
              <a:rPr lang="ru-RU" dirty="0" err="1" smtClean="0"/>
              <a:t>полио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-15925" y="-6555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50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333" y="404664"/>
            <a:ext cx="6794051" cy="1325563"/>
          </a:xfrm>
        </p:spPr>
        <p:txBody>
          <a:bodyPr/>
          <a:lstStyle/>
          <a:p>
            <a:r>
              <a:rPr lang="ru-RU" dirty="0" smtClean="0"/>
              <a:t>Отбор на прививку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Временные 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Острое </a:t>
            </a:r>
            <a:r>
              <a:rPr lang="ru-RU" sz="1600" dirty="0"/>
              <a:t>инфекционное или хроническое заболевание в стадии обострения. Вакцинацию проводят через 2—4 недели после выздоровления или в период реконвалесценции или ремиссии. </a:t>
            </a:r>
            <a:endParaRPr lang="ru-RU" sz="1600" dirty="0" smtClean="0"/>
          </a:p>
          <a:p>
            <a:r>
              <a:rPr lang="ru-RU" sz="1600" dirty="0"/>
              <a:t>З</a:t>
            </a:r>
            <a:r>
              <a:rPr lang="ru-RU" sz="1600" dirty="0" smtClean="0"/>
              <a:t>локачественные </a:t>
            </a:r>
            <a:r>
              <a:rPr lang="ru-RU" sz="1600" dirty="0"/>
              <a:t>новообразования, </a:t>
            </a:r>
            <a:r>
              <a:rPr lang="ru-RU" sz="1600" dirty="0" err="1" smtClean="0"/>
              <a:t>иммуносупрессия</a:t>
            </a:r>
            <a:r>
              <a:rPr lang="ru-RU" sz="1600" dirty="0" smtClean="0"/>
              <a:t>. Вакцинация через 3 месяца после окончания курса терапии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Беременность.</a:t>
            </a:r>
          </a:p>
          <a:p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Постоянные </a:t>
            </a:r>
            <a:r>
              <a:rPr lang="ru-RU" dirty="0" smtClean="0"/>
              <a:t>противопоказания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100" dirty="0"/>
              <a:t>Неврологические расстройства, сопровождавшие предыдущую вакцинацию полиомиелитной вакциной</a:t>
            </a:r>
            <a:r>
              <a:rPr lang="ru-RU" sz="2100" dirty="0" smtClean="0"/>
              <a:t>.</a:t>
            </a:r>
            <a:r>
              <a:rPr lang="ru-RU" sz="2100" dirty="0"/>
              <a:t> </a:t>
            </a:r>
            <a:endParaRPr lang="ru-RU" sz="2100" dirty="0" smtClean="0"/>
          </a:p>
          <a:p>
            <a:r>
              <a:rPr lang="ru-RU" sz="2100" dirty="0" err="1" smtClean="0"/>
              <a:t>Иммунодефицитные</a:t>
            </a:r>
            <a:r>
              <a:rPr lang="ru-RU" sz="2100" dirty="0" smtClean="0"/>
              <a:t> </a:t>
            </a:r>
            <a:r>
              <a:rPr lang="ru-RU" sz="2100" dirty="0"/>
              <a:t>состояния </a:t>
            </a:r>
            <a:r>
              <a:rPr lang="ru-RU" sz="2100" dirty="0" smtClean="0"/>
              <a:t>первичные.</a:t>
            </a:r>
          </a:p>
          <a:p>
            <a:r>
              <a:rPr lang="ru-RU" sz="2100" dirty="0" smtClean="0"/>
              <a:t>Сильная реакция или осложнение на предыдущее введение вакцины.</a:t>
            </a:r>
          </a:p>
          <a:p>
            <a:r>
              <a:rPr lang="ru-RU" sz="2100" dirty="0" smtClean="0"/>
              <a:t>Дети относящиеся к группам риска.</a:t>
            </a:r>
            <a:endParaRPr lang="ru-RU" sz="21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0" y="-23888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1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86700" cy="1325563"/>
          </a:xfrm>
        </p:spPr>
        <p:txBody>
          <a:bodyPr/>
          <a:lstStyle/>
          <a:p>
            <a:r>
              <a:rPr lang="ru-RU" dirty="0" smtClean="0"/>
              <a:t>Побочные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Редко: повышение температуры, рвота, головная боль.</a:t>
            </a:r>
            <a:endParaRPr lang="ru-RU" dirty="0"/>
          </a:p>
          <a:p>
            <a:r>
              <a:rPr lang="ru-RU" dirty="0"/>
              <a:t>Очень  редко. У отдельных привитых, предрасположенных к аллергическим реакциям, чрезвычайно редко могут наблюдаться аллергические осложнения в виде сыпи типа крапивницы или отек </a:t>
            </a:r>
            <a:r>
              <a:rPr lang="ru-RU" dirty="0" err="1"/>
              <a:t>Квинке</a:t>
            </a:r>
            <a:r>
              <a:rPr lang="ru-RU" dirty="0"/>
              <a:t>.</a:t>
            </a:r>
          </a:p>
          <a:p>
            <a:r>
              <a:rPr lang="ru-RU" dirty="0" smtClean="0"/>
              <a:t>Крайнюю </a:t>
            </a:r>
            <a:r>
              <a:rPr lang="ru-RU" dirty="0"/>
              <a:t>редкость как у привитых, так и у лиц, контактных с привитыми, представляет возникновение </a:t>
            </a:r>
            <a:r>
              <a:rPr lang="ru-RU" dirty="0" err="1"/>
              <a:t>вакцинассоциированного</a:t>
            </a:r>
            <a:r>
              <a:rPr lang="ru-RU" dirty="0"/>
              <a:t> полиомиелита (ВАПП).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Для ограничения циркуляции вакцинного вируса среди лиц окружающих привитого ребенка следует соблюдать правила личной гигиены ребенка после прививки (отдельная кровать, горшок, отдельное от других детей постельное белье, одежда и необходимость изоляции привитого ребенка в семье от больных иммунодефицитом, ВИЧ-инфицированных и лиц, получающих химиотерапию).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Соблюдение </a:t>
            </a:r>
            <a:r>
              <a:rPr lang="ru-RU" dirty="0"/>
              <a:t>этих правил сводит риск возникновения ВАПП практически к нулю.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-35727" y="0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5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4325" y="2636912"/>
            <a:ext cx="6858000" cy="23876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066134" cy="271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-35727" y="0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97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контента 1"/>
          <p:cNvSpPr>
            <a:spLocks noGrp="1" noEditPoints="1"/>
          </p:cNvSpPr>
          <p:nvPr>
            <p:ph idx="1"/>
          </p:nvPr>
        </p:nvSpPr>
        <p:spPr>
          <a:xfrm>
            <a:off x="467544" y="1825625"/>
            <a:ext cx="8352928" cy="4351338"/>
          </a:xfrm>
        </p:spPr>
        <p:txBody>
          <a:bodyPr/>
          <a:lstStyle/>
          <a:p>
            <a:r>
              <a:rPr lang="ru-RU" sz="1800" dirty="0"/>
              <a:t>Приказ Минздрава РФ от 06.12.2021 № 1122н "Об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прививок"</a:t>
            </a:r>
          </a:p>
          <a:p>
            <a:r>
              <a:rPr lang="ru-RU" sz="1800" dirty="0"/>
              <a:t>Постановление Главного государственного санитарного врача РФ от 28.01.2021 № 4 "Об утверждении санитарных правил и норм СанПиН 3.3686-21"Санитарно-эпидемиологические требования по профилактике инфекционных болезней"</a:t>
            </a:r>
          </a:p>
          <a:p>
            <a:r>
              <a:rPr lang="ru-RU" sz="1800" dirty="0"/>
              <a:t>Письмо Минздрава РФ от 21.01.2022 № 15-2/И/2-806 "О направлении методических рекомендаций по проведению профилактических прививок в соответствии с приказом Минздрава РФ от 06.12.2021 № 1122н "Об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прививок"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нормативно-правовая документация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1" y="1"/>
            <a:ext cx="1331639" cy="1270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171600"/>
          </a:xfrm>
        </p:spPr>
        <p:txBody>
          <a:bodyPr/>
          <a:lstStyle/>
          <a:p>
            <a:pPr algn="r"/>
            <a:r>
              <a:rPr lang="ru-RU" sz="2400" dirty="0"/>
              <a:t>национальный календарь прививок</a:t>
            </a:r>
            <a:endParaRPr sz="2400" dirty="0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923928" y="1043001"/>
            <a:ext cx="4629150" cy="4873625"/>
          </a:xfrm>
        </p:spPr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348880"/>
            <a:ext cx="2949177" cy="3520108"/>
          </a:xfrm>
        </p:spPr>
        <p:txBody>
          <a:bodyPr/>
          <a:lstStyle/>
          <a:p>
            <a:pPr algn="ctr"/>
            <a:r>
              <a:rPr lang="en-US" sz="2800"/>
              <a:t>V 1</a:t>
            </a:r>
          </a:p>
          <a:p>
            <a:pPr algn="ctr"/>
            <a:r>
              <a:rPr lang="en-US" sz="2800"/>
              <a:t>V 2</a:t>
            </a:r>
          </a:p>
          <a:p>
            <a:pPr algn="ctr"/>
            <a:r>
              <a:rPr lang="en-US" sz="2800"/>
              <a:t>V 3</a:t>
            </a:r>
          </a:p>
          <a:p>
            <a:pPr algn="ctr"/>
            <a:r>
              <a:rPr lang="en-US" sz="2800"/>
              <a:t>Rv 1</a:t>
            </a:r>
          </a:p>
          <a:p>
            <a:pPr algn="ctr"/>
            <a:r>
              <a:rPr lang="en-US" sz="2800"/>
              <a:t>Rv 2</a:t>
            </a:r>
          </a:p>
          <a:p>
            <a:pPr algn="ctr"/>
            <a:r>
              <a:rPr lang="en-US" sz="2800"/>
              <a:t>Rv 3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3928" y="1911938"/>
            <a:ext cx="4701158" cy="31357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2" y="1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739553"/>
          </a:xfrm>
        </p:spPr>
        <p:txBody>
          <a:bodyPr/>
          <a:lstStyle/>
          <a:p>
            <a:pPr algn="ctr"/>
            <a:r>
              <a:rPr lang="ru-RU"/>
              <a:t>ИЛП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628800"/>
            <a:ext cx="2949177" cy="3811588"/>
          </a:xfrm>
        </p:spPr>
        <p:txBody>
          <a:bodyPr/>
          <a:lstStyle/>
          <a:p>
            <a:pPr algn="r"/>
            <a:r>
              <a:rPr lang="ru-RU"/>
              <a:t>Комбинированный препарат:</a:t>
            </a:r>
          </a:p>
          <a:p>
            <a:r>
              <a:rPr lang="ru-RU"/>
              <a:t>ПЕНТАКСИМ</a:t>
            </a:r>
          </a:p>
          <a:p>
            <a:pPr algn="r"/>
            <a:r>
              <a:rPr lang="ru-RU"/>
              <a:t>Моновакцины</a:t>
            </a:r>
            <a:r>
              <a:rPr lang="ru-RU" sz="1800"/>
              <a:t>:</a:t>
            </a:r>
          </a:p>
          <a:p>
            <a:r>
              <a:rPr lang="ru-RU" sz="1800"/>
              <a:t>- инактивированные </a:t>
            </a:r>
          </a:p>
          <a:p>
            <a:r>
              <a:rPr lang="ru-RU" sz="1800"/>
              <a:t>ПОЛИМИЛЕКС</a:t>
            </a:r>
          </a:p>
          <a:p>
            <a:r>
              <a:rPr lang="ru-RU" sz="1800"/>
              <a:t>- живые</a:t>
            </a:r>
          </a:p>
          <a:p>
            <a:r>
              <a:rPr lang="ru-RU" sz="1800"/>
              <a:t>БИВАК ПОЛИО</a:t>
            </a:r>
          </a:p>
          <a:p>
            <a:endParaRPr lang="ru-RU" sz="18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23966" y="1988840"/>
            <a:ext cx="4355999" cy="29042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2" y="1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187624" y="202331"/>
            <a:ext cx="2949177" cy="864096"/>
          </a:xfrm>
        </p:spPr>
        <p:txBody>
          <a:bodyPr/>
          <a:lstStyle/>
          <a:p>
            <a:r>
              <a:rPr lang="ru-RU" sz="2800" dirty="0"/>
              <a:t>ЧАСТНЫЕ ПОЛОЖЕНИЯ</a:t>
            </a:r>
            <a:endParaRPr sz="2800"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/>
              <a:t>ГПР:</a:t>
            </a:r>
          </a:p>
          <a:p>
            <a:pPr marL="0" indent="0">
              <a:buNone/>
            </a:pPr>
            <a:r>
              <a:rPr lang="ru-RU" sz="1800"/>
              <a:t>БОЛЕЗНИ НЕРВНОЙ СИСТЕМЫ;</a:t>
            </a:r>
          </a:p>
          <a:p>
            <a:pPr marL="0" indent="0">
              <a:buNone/>
            </a:pPr>
            <a:r>
              <a:rPr lang="ru-RU" sz="1800"/>
              <a:t>ИДС ИЛИ АНАТОМИЧЕСКИЕ ДЕФЕКТЫ;</a:t>
            </a:r>
          </a:p>
          <a:p>
            <a:pPr marL="0" indent="0">
              <a:buNone/>
            </a:pPr>
            <a:r>
              <a:rPr lang="ru-RU" sz="1800"/>
              <a:t>АНОМАЛИЯ РАЗВИТИЯ КИШЕЧНИКА;</a:t>
            </a:r>
          </a:p>
          <a:p>
            <a:pPr marL="0" indent="0">
              <a:buNone/>
            </a:pPr>
            <a:r>
              <a:rPr lang="ru-RU" sz="1800"/>
              <a:t>ОНКОЗАБОЛЕВАНИЯ ИЛИ ДЛИТЕЛЬНАЯ ИММУНОСУПРЕССИВНАЯ ТЕРАПИЯ;</a:t>
            </a:r>
          </a:p>
          <a:p>
            <a:pPr marL="0" indent="0">
              <a:buNone/>
            </a:pPr>
            <a:r>
              <a:rPr lang="ru-RU" sz="1800"/>
              <a:t>ВИЧ-ИНФИЦИРОВАННЫЕ ИЛИ ОТ МАТЕРЕЙ С ВИЧ-ИНФЕКЦИЕЙ;</a:t>
            </a:r>
          </a:p>
          <a:p>
            <a:pPr marL="0" indent="0">
              <a:buNone/>
            </a:pPr>
            <a:r>
              <a:rPr lang="ru-RU" sz="1800"/>
              <a:t>НЕДОНОШЕННЫЕ И МАЛОВЕСНЫЕ; </a:t>
            </a:r>
          </a:p>
          <a:p>
            <a:pPr marL="0" indent="0">
              <a:buNone/>
            </a:pPr>
            <a:r>
              <a:rPr lang="ru-RU" sz="1800"/>
              <a:t>ПРОЖИВАЮЩИЕ В ДОМАХ РЕБЕНКА</a:t>
            </a:r>
          </a:p>
          <a:p>
            <a:pPr marL="0" indent="0">
              <a:buNone/>
            </a:pPr>
            <a:endParaRPr lang="ru-RU" sz="1600"/>
          </a:p>
          <a:p>
            <a:pPr marL="0" indent="0">
              <a:buNone/>
            </a:pPr>
            <a:endParaRPr lang="ru-RU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484784"/>
            <a:ext cx="2949177" cy="4384204"/>
          </a:xfrm>
        </p:spPr>
        <p:txBody>
          <a:bodyPr/>
          <a:lstStyle/>
          <a:p>
            <a:r>
              <a:rPr lang="ru-RU" sz="1500" dirty="0"/>
              <a:t>КОМБИНИРОВАННЫЕ И МОНОВАКЦИНЫ ВЗАИМОЗАМЕНЯЕМЫЕ</a:t>
            </a:r>
          </a:p>
          <a:p>
            <a:r>
              <a:rPr lang="ru-RU" sz="1500" dirty="0"/>
              <a:t>ПРИ НАРУШЕНИИ ГРАФИКА ВАКЦИНАЦИИ </a:t>
            </a:r>
            <a:r>
              <a:rPr lang="ru-RU" sz="1500" dirty="0" smtClean="0"/>
              <a:t>РЕБЕНОК </a:t>
            </a:r>
            <a:r>
              <a:rPr lang="ru-RU" sz="1500" dirty="0"/>
              <a:t>ДОЛЖЕН ПОЛУЧИТЬ ВСЕ НЕОБХОДИМЫЕ ДЛЯ ДАННОГО ВОЗРАСТА ПРИВИВКИ</a:t>
            </a:r>
          </a:p>
          <a:p>
            <a:r>
              <a:rPr lang="ru-RU" sz="1500" dirty="0"/>
              <a:t>В РАМКАХ ДОГОНЯЮЩЕЙ ИММУНИЗАЦИИ ДОЛЖНО БЫТЬ ВВЕДЕНО МИНИМУМ 5 ДОЗ ВАКЦИНЫ </a:t>
            </a:r>
          </a:p>
          <a:p>
            <a:r>
              <a:rPr lang="en-US" sz="1500" dirty="0" smtClean="0"/>
              <a:t>III </a:t>
            </a:r>
            <a:r>
              <a:rPr lang="ru-RU" sz="1500" dirty="0"/>
              <a:t>РЕВАКЦИНАЦИЯ ПРОТИВ ПОЛИОМИЕЛИТА В ВОЗРАСТЕ СТАРШЕ 6 ЛЕТ НЕ </a:t>
            </a:r>
            <a:r>
              <a:rPr lang="ru-RU" sz="1500" dirty="0" smtClean="0"/>
              <a:t>ТРЕБУЕТСЯ</a:t>
            </a:r>
            <a:endParaRPr lang="ru-RU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-36512" y="0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pPr algn="ctr"/>
            <a:r>
              <a:rPr lang="ru-RU" sz="2400"/>
              <a:t>ВАКЦИНАЦИЯ ПО ЭПИДЕМИЧЕСКИМ ПОКАЗАНИЯМ</a:t>
            </a:r>
            <a:endParaRPr sz="240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412777"/>
            <a:ext cx="7886700" cy="4536503"/>
          </a:xfrm>
        </p:spPr>
        <p:txBody>
          <a:bodyPr/>
          <a:lstStyle/>
          <a:p>
            <a:pPr marL="0" indent="0" algn="ctr">
              <a:buNone/>
            </a:pP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Контактные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очагах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полиомиелита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lang="ru-RU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вызванного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диким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полиовирусом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подозрении</a:t>
            </a:r>
            <a:r>
              <a:rPr lang="ru-RU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заболевание</a:t>
            </a:r>
            <a:r>
              <a:rPr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3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наличии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достоверных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предшествующих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прививках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медицинские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работники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прибывшие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эндемичных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неблагополучных</a:t>
            </a:r>
            <a:r>
              <a:rPr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полиомиелиту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стран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регионов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с 3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наличии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достоверных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предшествующих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прививках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трехкратно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отсутствии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определенного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места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жительства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выявлении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с 3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наличии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достоверных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предшествующих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прививках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трехкратно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отсутствии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контактировавшие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прибывшими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эндемичных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неблагополучных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полиомиелиту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стран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регионов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с 3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ограничения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возраста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инактивированной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полиомиелитной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вакциной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sz="14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работающие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живым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полиовирусом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с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материалами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инфицированными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потенциально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инфицированными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диким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полиовирусом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ограничения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возраста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приеме</a:t>
            </a:r>
            <a:r>
              <a:rPr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работу</a:t>
            </a:r>
            <a:endParaRPr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2" y="1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ПОЛИМИЛЕКС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2" y="1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0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385115" cy="1325563"/>
          </a:xfrm>
        </p:spPr>
        <p:txBody>
          <a:bodyPr/>
          <a:lstStyle/>
          <a:p>
            <a:r>
              <a:rPr lang="ru-RU" dirty="0" smtClean="0"/>
              <a:t>Отбор на прививку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Временные противопоказания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262626"/>
                </a:solidFill>
                <a:latin typeface="Open Sans"/>
              </a:rPr>
              <a:t>заболевание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, сопровождающееся лихорадкой, </a:t>
            </a:r>
            <a:endParaRPr lang="ru-RU" dirty="0" smtClean="0">
              <a:solidFill>
                <a:srgbClr val="262626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62626"/>
                </a:solidFill>
                <a:latin typeface="Open Sans"/>
              </a:rPr>
              <a:t>острое 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инфекционное или хроническое заболевание в стадии обострения. Вакцинацию проводят через 2—4 недели после выздоровления или в период </a:t>
            </a:r>
            <a:r>
              <a:rPr lang="ru-RU" dirty="0" smtClean="0">
                <a:solidFill>
                  <a:srgbClr val="262626"/>
                </a:solidFill>
                <a:latin typeface="Open Sans"/>
              </a:rPr>
              <a:t>реконвалесценции 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или ремиссии. </a:t>
            </a:r>
            <a:endParaRPr lang="ru-RU" dirty="0" smtClean="0">
              <a:solidFill>
                <a:srgbClr val="262626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62626"/>
                </a:solidFill>
                <a:latin typeface="Open Sans"/>
              </a:rPr>
              <a:t>При 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нетяжелых ОРВИ, острых кишечных заболеваниях и др. прививки проводят сразу после нормализации температуры.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Постоянные противопоказания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262626"/>
                </a:solidFill>
                <a:latin typeface="Open Sans"/>
              </a:rPr>
              <a:t>тяжелая реакция на предшествующее введение вакцины ПОЛИМИЛЕКС®.</a:t>
            </a:r>
          </a:p>
          <a:p>
            <a:r>
              <a:rPr lang="ru-RU" dirty="0">
                <a:solidFill>
                  <a:srgbClr val="262626"/>
                </a:solidFill>
                <a:latin typeface="Open Sans"/>
              </a:rPr>
              <a:t>и</a:t>
            </a:r>
            <a:r>
              <a:rPr lang="ru-RU" dirty="0" smtClean="0">
                <a:solidFill>
                  <a:srgbClr val="262626"/>
                </a:solidFill>
                <a:latin typeface="Open Sans"/>
              </a:rPr>
              <a:t>звестная 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гиперчувствительность к одному или нескольким компонентам вакцины ПОЛИМИЛЕКС</a:t>
            </a:r>
            <a:r>
              <a:rPr lang="ru-RU" dirty="0" smtClean="0">
                <a:solidFill>
                  <a:srgbClr val="262626"/>
                </a:solidFill>
                <a:latin typeface="Open Sans"/>
              </a:rPr>
              <a:t>®.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 </a:t>
            </a:r>
            <a:endParaRPr lang="ru-RU" dirty="0" smtClean="0">
              <a:solidFill>
                <a:srgbClr val="262626"/>
              </a:solidFill>
              <a:latin typeface="Open Sans"/>
            </a:endParaRPr>
          </a:p>
          <a:p>
            <a:r>
              <a:rPr lang="ru-RU" dirty="0">
                <a:solidFill>
                  <a:srgbClr val="262626"/>
                </a:solidFill>
                <a:latin typeface="Open Sans"/>
              </a:rPr>
              <a:t>с</a:t>
            </a:r>
            <a:r>
              <a:rPr lang="ru-RU" dirty="0" smtClean="0">
                <a:solidFill>
                  <a:srgbClr val="262626"/>
                </a:solidFill>
                <a:latin typeface="Open Sans"/>
              </a:rPr>
              <a:t>ильная 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>реакция (температура выше 40 °С, отеки гиперемия в месте введения свыше 8 см в диаметре) или осложнение на предыдущее введение препарата.</a:t>
            </a:r>
          </a:p>
          <a:p>
            <a:endParaRPr lang="ru-RU" dirty="0">
              <a:solidFill>
                <a:srgbClr val="262626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2" y="1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31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200" y="332656"/>
            <a:ext cx="6679654" cy="1325563"/>
          </a:xfrm>
        </p:spPr>
        <p:txBody>
          <a:bodyPr/>
          <a:lstStyle/>
          <a:p>
            <a:r>
              <a:rPr lang="ru-RU" dirty="0" smtClean="0"/>
              <a:t>Побочные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По данным ВОЗ:</a:t>
            </a:r>
          </a:p>
          <a:p>
            <a:pPr marL="0" indent="0">
              <a:buNone/>
            </a:pPr>
            <a:r>
              <a:rPr lang="ru-RU" sz="1400" dirty="0" smtClean="0"/>
              <a:t>Очень </a:t>
            </a:r>
            <a:r>
              <a:rPr lang="ru-RU" sz="1400" dirty="0"/>
              <a:t>часто: беспокойство, раздражительность, субфебрильная лихорадка.</a:t>
            </a:r>
          </a:p>
          <a:p>
            <a:pPr marL="0" indent="0">
              <a:buNone/>
            </a:pPr>
            <a:r>
              <a:rPr lang="ru-RU" sz="1400" dirty="0"/>
              <a:t>Часто: гиперемия и болезненность в месте инъекции, инфильтрат в месте инъекции, недомогание, плач, сонливость, снижение аппетита, сыпь на кожных покровах, кашель</a:t>
            </a:r>
            <a:r>
              <a:rPr lang="ru-RU" sz="1400" dirty="0" smtClean="0"/>
              <a:t>.</a:t>
            </a:r>
          </a:p>
          <a:p>
            <a:pPr marL="0" indent="0" algn="ctr">
              <a:buNone/>
            </a:pPr>
            <a:r>
              <a:rPr lang="ru-RU" sz="1400" dirty="0" smtClean="0"/>
              <a:t>Коммерческое применение:</a:t>
            </a:r>
          </a:p>
          <a:p>
            <a:pPr marL="0" indent="0">
              <a:buNone/>
            </a:pPr>
            <a:r>
              <a:rPr lang="ru-RU" sz="1400" dirty="0" smtClean="0"/>
              <a:t>Редко</a:t>
            </a:r>
            <a:r>
              <a:rPr lang="ru-RU" sz="1400" dirty="0"/>
              <a:t>: отечность, покраснение, болезненность в месте инъекции, лихорадка.</a:t>
            </a:r>
          </a:p>
          <a:p>
            <a:pPr marL="0" indent="0">
              <a:buNone/>
            </a:pPr>
            <a:r>
              <a:rPr lang="ru-RU" sz="1400" dirty="0" smtClean="0"/>
              <a:t>Очень </a:t>
            </a:r>
            <a:r>
              <a:rPr lang="ru-RU" sz="1400" dirty="0"/>
              <a:t>редко: </a:t>
            </a:r>
            <a:r>
              <a:rPr lang="ru-RU" sz="1400" dirty="0" err="1"/>
              <a:t>полинейропатия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smtClean="0"/>
              <a:t>Апноэ </a:t>
            </a:r>
            <a:r>
              <a:rPr lang="ru-RU" sz="1400" dirty="0"/>
              <a:t>у недоношенных детей (родившиеся на сроке &lt;28 недель беременности).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Зарегистрированные реакции на введение вакцины ПОЛИМИЛЕКС® были слабой степени выраженности, кратковременными и исчезали в течение 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/>
              <a:t>1-3 дней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" t="-104" r="-113" b="-104"/>
          <a:stretch>
            <a:fillRect/>
          </a:stretch>
        </p:blipFill>
        <p:spPr bwMode="auto">
          <a:xfrm>
            <a:off x="2" y="1"/>
            <a:ext cx="1330052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16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стая жизнь">
  <a:themeElements>
    <a:clrScheme name="Простая жизнь">
      <a:dk1>
        <a:sysClr val="windowText" lastClr="000000"/>
      </a:dk1>
      <a:lt1>
        <a:sysClr val="window" lastClr="FFFFFF"/>
      </a:lt1>
      <a:dk2>
        <a:srgbClr val="354855"/>
      </a:dk2>
      <a:lt2>
        <a:srgbClr val="F3F3F3"/>
      </a:lt2>
      <a:accent1>
        <a:srgbClr val="723E4E"/>
      </a:accent1>
      <a:accent2>
        <a:srgbClr val="EF3353"/>
      </a:accent2>
      <a:accent3>
        <a:srgbClr val="F17145"/>
      </a:accent3>
      <a:accent4>
        <a:srgbClr val="FBBA5B"/>
      </a:accent4>
      <a:accent5>
        <a:srgbClr val="903089"/>
      </a:accent5>
      <a:accent6>
        <a:srgbClr val="005570"/>
      </a:accent6>
      <a:hlink>
        <a:srgbClr val="4CA8E6"/>
      </a:hlink>
      <a:folHlink>
        <a:srgbClr val="86C4EE"/>
      </a:folHlink>
    </a:clrScheme>
    <a:fontScheme name="Простая жизнь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Простая жизн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221</TotalTime>
  <Words>809</Words>
  <Application>Microsoft Office PowerPoint</Application>
  <PresentationFormat>Экран (4:3)</PresentationFormat>
  <Paragraphs>88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Простая жизнь</vt:lpstr>
      <vt:lpstr>Вакцинопрофилактика полиомиелита</vt:lpstr>
      <vt:lpstr>нормативно-правовая документация</vt:lpstr>
      <vt:lpstr>национальный календарь прививок</vt:lpstr>
      <vt:lpstr>ИЛП</vt:lpstr>
      <vt:lpstr>ЧАСТНЫЕ ПОЛОЖЕНИЯ</vt:lpstr>
      <vt:lpstr>ВАКЦИНАЦИЯ ПО ЭПИДЕМИЧЕСКИМ ПОКАЗАНИЯМ</vt:lpstr>
      <vt:lpstr>ПОЛИМИЛЕКС</vt:lpstr>
      <vt:lpstr>Отбор на прививку</vt:lpstr>
      <vt:lpstr>Побочные действия</vt:lpstr>
      <vt:lpstr>БиВак полио</vt:lpstr>
      <vt:lpstr>Отбор на прививку</vt:lpstr>
      <vt:lpstr>Побочные действия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Вакцинопрофилактика полиомиелита</dc:title>
  <dc:creator>Якимова Надежда Викторовна</dc:creator>
  <cp:lastModifiedBy>User</cp:lastModifiedBy>
  <cp:revision>14</cp:revision>
  <dcterms:created xsi:type="dcterms:W3CDTF">2023-08-09T11:52:40Z</dcterms:created>
  <dcterms:modified xsi:type="dcterms:W3CDTF">2023-08-15T07:06:55Z</dcterms:modified>
</cp:coreProperties>
</file>